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ppt/theme/themeOverride30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31.xml" ContentType="application/vnd.openxmlformats-officedocument.themeOverr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4" r:id="rId24"/>
    <p:sldId id="285" r:id="rId25"/>
    <p:sldId id="286" r:id="rId26"/>
    <p:sldId id="287" r:id="rId27"/>
    <p:sldId id="278" r:id="rId28"/>
    <p:sldId id="288" r:id="rId29"/>
    <p:sldId id="279" r:id="rId30"/>
    <p:sldId id="280" r:id="rId31"/>
    <p:sldId id="281" r:id="rId32"/>
    <p:sldId id="282" r:id="rId33"/>
    <p:sldId id="289" r:id="rId3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86977" autoAdjust="0"/>
  </p:normalViewPr>
  <p:slideViewPr>
    <p:cSldViewPr>
      <p:cViewPr>
        <p:scale>
          <a:sx n="70" d="100"/>
          <a:sy n="70" d="100"/>
        </p:scale>
        <p:origin x="-72" y="-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7A6FA-0EAA-42CB-94E7-99320B159E53}" type="datetimeFigureOut">
              <a:rPr lang="zh-CN" altLang="en-US" smtClean="0"/>
              <a:t>2015/10/19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7B3F7-8C43-43DF-BFCF-B20C3C43CF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9536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/>
              <a:t>Networking and Distributed System Security</a:t>
            </a:r>
            <a:endParaRPr lang="zh-CN" altLang="en-US" sz="1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7B3F7-8C43-43DF-BFCF-B20C3C43CF9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6042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7B3F7-8C43-43DF-BFCF-B20C3C43CF9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5297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7B3F7-8C43-43DF-BFCF-B20C3C43CF9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3275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7B3F7-8C43-43DF-BFCF-B20C3C43CF9E}" type="slidenum">
              <a:rPr lang="zh-CN" altLang="en-US" smtClean="0"/>
              <a:t>32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0369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7B3F7-8C43-43DF-BFCF-B20C3C43CF9E}" type="slidenum">
              <a:rPr lang="zh-CN" altLang="en-US" smtClean="0"/>
              <a:t>33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0369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171D0-9BAA-4774-9E83-798AEF27F23C}" type="datetimeFigureOut">
              <a:rPr lang="zh-CN" altLang="en-US" smtClean="0"/>
              <a:t>2015/10/19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0000-717E-4ABB-BDEA-2E544EDB35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260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171D0-9BAA-4774-9E83-798AEF27F23C}" type="datetimeFigureOut">
              <a:rPr lang="zh-CN" altLang="en-US" smtClean="0"/>
              <a:t>2015/10/19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0000-717E-4ABB-BDEA-2E544EDB35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3304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171D0-9BAA-4774-9E83-798AEF27F23C}" type="datetimeFigureOut">
              <a:rPr lang="zh-CN" altLang="en-US" smtClean="0"/>
              <a:t>2015/10/19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0000-717E-4ABB-BDEA-2E544EDB35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901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171D0-9BAA-4774-9E83-798AEF27F23C}" type="datetimeFigureOut">
              <a:rPr lang="zh-CN" altLang="en-US" smtClean="0"/>
              <a:t>2015/10/19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0000-717E-4ABB-BDEA-2E544EDB35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3277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171D0-9BAA-4774-9E83-798AEF27F23C}" type="datetimeFigureOut">
              <a:rPr lang="zh-CN" altLang="en-US" smtClean="0"/>
              <a:t>2015/10/19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0000-717E-4ABB-BDEA-2E544EDB35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586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171D0-9BAA-4774-9E83-798AEF27F23C}" type="datetimeFigureOut">
              <a:rPr lang="zh-CN" altLang="en-US" smtClean="0"/>
              <a:t>2015/10/19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0000-717E-4ABB-BDEA-2E544EDB35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270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171D0-9BAA-4774-9E83-798AEF27F23C}" type="datetimeFigureOut">
              <a:rPr lang="zh-CN" altLang="en-US" smtClean="0"/>
              <a:t>2015/10/19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0000-717E-4ABB-BDEA-2E544EDB35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1296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171D0-9BAA-4774-9E83-798AEF27F23C}" type="datetimeFigureOut">
              <a:rPr lang="zh-CN" altLang="en-US" smtClean="0"/>
              <a:t>2015/10/19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0000-717E-4ABB-BDEA-2E544EDB35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7853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171D0-9BAA-4774-9E83-798AEF27F23C}" type="datetimeFigureOut">
              <a:rPr lang="zh-CN" altLang="en-US" smtClean="0"/>
              <a:t>2015/10/19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0000-717E-4ABB-BDEA-2E544EDB35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6069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171D0-9BAA-4774-9E83-798AEF27F23C}" type="datetimeFigureOut">
              <a:rPr lang="zh-CN" altLang="en-US" smtClean="0"/>
              <a:t>2015/10/19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0000-717E-4ABB-BDEA-2E544EDB35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27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171D0-9BAA-4774-9E83-798AEF27F23C}" type="datetimeFigureOut">
              <a:rPr lang="zh-CN" altLang="en-US" smtClean="0"/>
              <a:t>2015/10/19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0000-717E-4ABB-BDEA-2E544EDB35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8630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171D0-9BAA-4774-9E83-798AEF27F23C}" type="datetimeFigureOut">
              <a:rPr lang="zh-CN" altLang="en-US" smtClean="0"/>
              <a:t>2015/10/19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A0000-717E-4ABB-BDEA-2E544EDB35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4688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6200" y="2187575"/>
            <a:ext cx="8763000" cy="1470025"/>
          </a:xfrm>
        </p:spPr>
        <p:txBody>
          <a:bodyPr>
            <a:normAutofit fontScale="90000"/>
          </a:bodyPr>
          <a:lstStyle/>
          <a:p>
            <a:r>
              <a:rPr lang="en-US" altLang="zh-CN" sz="4000" smtClean="0"/>
              <a:t>Parking Sensors:</a:t>
            </a:r>
            <a:br>
              <a:rPr lang="en-US" altLang="zh-CN" sz="4000" smtClean="0"/>
            </a:br>
            <a:r>
              <a:rPr lang="en-US" altLang="zh-CN" sz="4000" smtClean="0"/>
              <a:t>Analyzing and Detecting Parked Domains</a:t>
            </a:r>
            <a:r>
              <a:rPr lang="en-US" altLang="zh-CN" sz="3600" smtClean="0"/>
              <a:t/>
            </a:r>
            <a:br>
              <a:rPr lang="en-US" altLang="zh-CN" sz="3600" smtClean="0"/>
            </a:br>
            <a:endParaRPr lang="zh-CN" altLang="en-US" sz="36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95400" y="3352800"/>
            <a:ext cx="6400800" cy="1752600"/>
          </a:xfrm>
        </p:spPr>
        <p:txBody>
          <a:bodyPr>
            <a:normAutofit/>
          </a:bodyPr>
          <a:lstStyle/>
          <a:p>
            <a:r>
              <a:rPr lang="en-US" altLang="zh-CN" sz="20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NDSS 2015</a:t>
            </a:r>
          </a:p>
          <a:p>
            <a:r>
              <a:rPr lang="en-US" altLang="zh-CN" sz="20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Thomas Vissers, Wouter Joosen , Nick Nikiforakis</a:t>
            </a:r>
          </a:p>
          <a:p>
            <a:endParaRPr lang="en-US" altLang="zh-CN" sz="200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altLang="zh-CN" sz="20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Presented by Yi Yuan</a:t>
            </a:r>
          </a:p>
          <a:p>
            <a:endParaRPr lang="zh-CN" altLang="en-US" sz="2000" dirty="0"/>
          </a:p>
        </p:txBody>
      </p:sp>
      <p:sp>
        <p:nvSpPr>
          <p:cNvPr id="9" name="矩形 8"/>
          <p:cNvSpPr/>
          <p:nvPr/>
        </p:nvSpPr>
        <p:spPr>
          <a:xfrm>
            <a:off x="304800" y="381000"/>
            <a:ext cx="304800" cy="1828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 rot="5400000">
            <a:off x="1981200" y="-1295400"/>
            <a:ext cx="304800" cy="3657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 rot="10800000">
            <a:off x="8513135" y="4686299"/>
            <a:ext cx="304800" cy="17145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 rot="5400000">
            <a:off x="6847368" y="4430232"/>
            <a:ext cx="304800" cy="363633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649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Domain Parking Ecosystem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 smtClean="0"/>
          </a:p>
          <a:p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8477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Analysis of Parked Domains</a:t>
            </a:r>
            <a:endParaRPr lang="zh-CN" altLang="en-US" b="1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152400" y="1295400"/>
            <a:ext cx="8915400" cy="54864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dirty="0" smtClean="0"/>
              <a:t> </a:t>
            </a:r>
            <a:r>
              <a:rPr lang="en-US" altLang="zh-CN" b="1" dirty="0" smtClean="0"/>
              <a:t>Parked Domain Owners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Request WHOIS data from 3k randomly-selected parked domains</a:t>
            </a:r>
          </a:p>
          <a:p>
            <a:pPr lvl="1">
              <a:buFont typeface="Wingdings" panose="05000000000000000000" pitchFamily="2" charset="2"/>
              <a:buChar char="l"/>
            </a:pPr>
            <a:endParaRPr lang="en-US" altLang="zh-CN" sz="2400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Filter out the records: anonymized or unpassable</a:t>
            </a:r>
          </a:p>
          <a:p>
            <a:pPr lvl="1">
              <a:buFont typeface="Wingdings" panose="05000000000000000000" pitchFamily="2" charset="2"/>
              <a:buChar char="l"/>
            </a:pPr>
            <a:endParaRPr lang="en-US" altLang="zh-CN" sz="2400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Extract information &amp; group together: same name, email address…</a:t>
            </a:r>
          </a:p>
          <a:p>
            <a:pPr lvl="1">
              <a:buFont typeface="Wingdings" panose="05000000000000000000" pitchFamily="2" charset="2"/>
              <a:buChar char="l"/>
            </a:pPr>
            <a:endParaRPr lang="en-US" altLang="zh-CN" sz="2400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Merge clusters of domains: same individual or organization</a:t>
            </a:r>
          </a:p>
          <a:p>
            <a:pPr lvl="1">
              <a:buFont typeface="Wingdings" panose="05000000000000000000" pitchFamily="2" charset="2"/>
              <a:buChar char="l"/>
            </a:pPr>
            <a:endParaRPr lang="en-US" altLang="zh-CN" sz="2400" dirty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2400" dirty="0" smtClean="0">
                <a:sym typeface="Wingdings" panose="05000000000000000000" pitchFamily="2" charset="2"/>
              </a:rPr>
              <a:t>Results: 910 distance domain owners with 1,582  parked domains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20155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91824"/>
            <a:ext cx="9144000" cy="5737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Analysis of Parked Domains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66258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Analysis of Parked Domains</a:t>
            </a:r>
            <a:endParaRPr lang="zh-CN" altLang="en-US" b="1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152400" y="1524000"/>
            <a:ext cx="8229600" cy="47244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en-US" altLang="zh-CN" sz="4600" dirty="0" smtClean="0"/>
              <a:t>  </a:t>
            </a:r>
            <a:r>
              <a:rPr lang="en-US" altLang="zh-CN" sz="4600" b="1" dirty="0" smtClean="0"/>
              <a:t>Advertisement Syndicators</a:t>
            </a:r>
            <a:endParaRPr lang="en-US" altLang="zh-CN" sz="5100" b="1" dirty="0" smtClean="0"/>
          </a:p>
          <a:p>
            <a:endParaRPr lang="en-US" altLang="zh-CN" sz="4600" dirty="0"/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3600" dirty="0" smtClean="0"/>
              <a:t>Advertising: pay-per-click (PPC)</a:t>
            </a:r>
          </a:p>
          <a:p>
            <a:pPr marL="400050" lvl="2" indent="0">
              <a:buNone/>
            </a:pPr>
            <a:r>
              <a:rPr lang="en-US" altLang="zh-CN" sz="2300" dirty="0" smtClean="0"/>
              <a:t>       </a:t>
            </a:r>
            <a:r>
              <a:rPr lang="en-US" altLang="zh-CN" sz="2600" dirty="0" smtClean="0"/>
              <a:t>-  user </a:t>
            </a:r>
            <a:r>
              <a:rPr lang="en-US" altLang="zh-CN" sz="2600" dirty="0" smtClean="0">
                <a:sym typeface="Wingdings" panose="05000000000000000000" pitchFamily="2" charset="2"/>
              </a:rPr>
              <a:t> domain owner, domain parking service</a:t>
            </a:r>
          </a:p>
          <a:p>
            <a:pPr marL="400050" lvl="2" indent="0">
              <a:buNone/>
            </a:pPr>
            <a:endParaRPr lang="en-US" altLang="zh-CN" sz="3600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3600" dirty="0" smtClean="0"/>
              <a:t>Third-party ad syndicators</a:t>
            </a:r>
          </a:p>
          <a:p>
            <a:pPr marL="400050" lvl="1" indent="0">
              <a:buNone/>
            </a:pPr>
            <a:r>
              <a:rPr lang="en-US" altLang="zh-CN" sz="2300" dirty="0"/>
              <a:t> </a:t>
            </a:r>
            <a:r>
              <a:rPr lang="en-US" altLang="zh-CN" sz="2300" dirty="0" smtClean="0"/>
              <a:t>      </a:t>
            </a:r>
            <a:r>
              <a:rPr lang="en-US" altLang="zh-CN" sz="2600" dirty="0" smtClean="0"/>
              <a:t>-  easier, more scalable</a:t>
            </a:r>
          </a:p>
          <a:p>
            <a:pPr marL="400050" lvl="1" indent="0">
              <a:buNone/>
            </a:pPr>
            <a:endParaRPr lang="en-US" altLang="zh-CN" sz="4100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3600" dirty="0" smtClean="0"/>
              <a:t>Sampled 3k parked domains</a:t>
            </a:r>
          </a:p>
          <a:p>
            <a:pPr marL="914400" lvl="2" indent="0">
              <a:buNone/>
            </a:pPr>
            <a:r>
              <a:rPr lang="en-US" altLang="zh-CN" sz="2600" dirty="0" smtClean="0"/>
              <a:t>- Crawl those domains, and inspected their source code</a:t>
            </a:r>
          </a:p>
          <a:p>
            <a:pPr marL="914400" lvl="2" indent="0">
              <a:buNone/>
            </a:pPr>
            <a:r>
              <a:rPr lang="en-US" altLang="zh-CN" sz="2600" dirty="0" smtClean="0"/>
              <a:t>- AdSense, DoubleClick, Media.net and Chango</a:t>
            </a:r>
          </a:p>
          <a:p>
            <a:pPr lvl="1"/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800" dirty="0" smtClean="0"/>
              <a:t>	</a:t>
            </a:r>
          </a:p>
          <a:p>
            <a:pPr marL="457200" lvl="1" indent="0">
              <a:buNone/>
            </a:pPr>
            <a:endParaRPr lang="en-US" altLang="zh-CN" sz="2000" dirty="0" smtClean="0"/>
          </a:p>
        </p:txBody>
      </p:sp>
    </p:spTree>
    <p:extLst>
      <p:ext uri="{BB962C8B-B14F-4D97-AF65-F5344CB8AC3E}">
        <p14:creationId xmlns:p14="http://schemas.microsoft.com/office/powerpoint/2010/main" val="23198293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Analysis of Parked Domains</a:t>
            </a:r>
            <a:endParaRPr lang="zh-CN" alt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500" y="1295400"/>
            <a:ext cx="54033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" y="1447800"/>
            <a:ext cx="3810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Doubleclick(90%+1.1%) Adsense (88%+1.2%), both google products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Google stopped their own hosted parking service due to lawsuits.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At same time, google start to keep parked pages away from its search results. 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216278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Analysis of Parked Domains</a:t>
            </a:r>
            <a:endParaRPr lang="zh-CN" altLang="en-US" b="1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4102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dirty="0" smtClean="0"/>
              <a:t> </a:t>
            </a:r>
            <a:r>
              <a:rPr lang="en-US" altLang="zh-CN" b="1" dirty="0" smtClean="0"/>
              <a:t>Typosquatting abuse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Typosquatting sites are illegal under the </a:t>
            </a:r>
            <a:r>
              <a:rPr lang="en-US" altLang="zh-CN" sz="2400" dirty="0" err="1" smtClean="0"/>
              <a:t>AntiCybersquatting</a:t>
            </a:r>
            <a:r>
              <a:rPr lang="en-US" altLang="zh-CN" sz="2400" dirty="0" smtClean="0"/>
              <a:t> </a:t>
            </a:r>
            <a:r>
              <a:rPr lang="en-US" altLang="zh-CN" sz="2400" dirty="0" smtClean="0"/>
              <a:t>Consumer Protection Act (</a:t>
            </a:r>
            <a:r>
              <a:rPr lang="en-US" altLang="zh-CN" sz="2400" dirty="0" smtClean="0"/>
              <a:t>ACPA)</a:t>
            </a:r>
          </a:p>
          <a:p>
            <a:pPr lvl="2">
              <a:lnSpc>
                <a:spcPct val="150000"/>
              </a:lnSpc>
            </a:pPr>
            <a:r>
              <a:rPr lang="en-US" altLang="zh-CN" sz="2000" dirty="0" err="1" smtClean="0"/>
              <a:t>eg</a:t>
            </a:r>
            <a:r>
              <a:rPr lang="en-US" altLang="zh-CN" sz="2000" dirty="0" smtClean="0"/>
              <a:t>: vacebook.com </a:t>
            </a:r>
            <a:r>
              <a:rPr lang="en-US" altLang="zh-CN" sz="2000" dirty="0" smtClean="0">
                <a:sym typeface="Wingdings" panose="05000000000000000000" pitchFamily="2" charset="2"/>
              </a:rPr>
              <a:t> facebook.com</a:t>
            </a:r>
          </a:p>
          <a:p>
            <a:pPr marL="457200" lvl="1" indent="0">
              <a:buNone/>
            </a:pPr>
            <a:endParaRPr lang="en-US" altLang="zh-CN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Reverse-typo transformation</a:t>
            </a:r>
          </a:p>
          <a:p>
            <a:pPr lvl="2"/>
            <a:r>
              <a:rPr lang="en-US" altLang="zh-CN" sz="2200" dirty="0" smtClean="0"/>
              <a:t>Two example:</a:t>
            </a:r>
          </a:p>
          <a:p>
            <a:pPr lvl="3"/>
            <a:r>
              <a:rPr lang="en-US" altLang="zh-CN" sz="1900" dirty="0" smtClean="0"/>
              <a:t>missing-dot: wwwfacebook.com </a:t>
            </a:r>
            <a:r>
              <a:rPr lang="en-US" altLang="zh-CN" sz="1900" dirty="0" smtClean="0">
                <a:sym typeface="Wingdings" panose="05000000000000000000" pitchFamily="2" charset="2"/>
              </a:rPr>
              <a:t> www.facebook.com</a:t>
            </a:r>
          </a:p>
          <a:p>
            <a:pPr lvl="3"/>
            <a:r>
              <a:rPr lang="en-US" altLang="zh-CN" sz="1900" dirty="0" smtClean="0"/>
              <a:t>Character-insertion: www.faceebook.com </a:t>
            </a:r>
            <a:r>
              <a:rPr lang="en-US" altLang="zh-CN" sz="1900" dirty="0" smtClean="0">
                <a:sym typeface="Wingdings" panose="05000000000000000000" pitchFamily="2" charset="2"/>
              </a:rPr>
              <a:t> www.facebook.com</a:t>
            </a:r>
          </a:p>
          <a:p>
            <a:pPr marL="1371600" lvl="3" indent="0">
              <a:buNone/>
            </a:pPr>
            <a:endParaRPr lang="en-US" altLang="zh-CN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Apply reverse-typo transformation to the 8 million parked domains</a:t>
            </a:r>
          </a:p>
          <a:p>
            <a:pPr lvl="2"/>
            <a:r>
              <a:rPr lang="en-US" altLang="zh-CN" sz="1900" dirty="0" smtClean="0"/>
              <a:t>Total 131,673 tyopsquatting domains (1.63%).</a:t>
            </a:r>
          </a:p>
          <a:p>
            <a:pPr marL="457200" lvl="1" indent="0">
              <a:buNone/>
            </a:pPr>
            <a:endParaRPr lang="en-US" altLang="zh-CN" sz="2000" dirty="0" smtClean="0"/>
          </a:p>
          <a:p>
            <a:pPr marL="1371600" lvl="3" indent="0">
              <a:buNone/>
            </a:pPr>
            <a:endParaRPr lang="en-US" altLang="zh-CN" sz="14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192839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Analysis of Parked Domains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562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n"/>
            </a:pPr>
            <a:r>
              <a:rPr lang="en-US" altLang="zh-CN" dirty="0" smtClean="0"/>
              <a:t> </a:t>
            </a:r>
            <a:r>
              <a:rPr lang="en-US" altLang="zh-CN" b="1" dirty="0" smtClean="0"/>
              <a:t>Parking a tyopsquatting Domain</a:t>
            </a:r>
          </a:p>
          <a:p>
            <a:pPr lvl="1">
              <a:buFont typeface="Wingdings" panose="05000000000000000000" pitchFamily="2" charset="2"/>
              <a:buChar char="n"/>
            </a:pPr>
            <a:r>
              <a:rPr lang="en-US" altLang="zh-CN" sz="3200" dirty="0" smtClean="0"/>
              <a:t> experiment</a:t>
            </a:r>
          </a:p>
          <a:p>
            <a:pPr lvl="2"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Register a tyopsquatting domain: st</a:t>
            </a:r>
            <a:r>
              <a:rPr lang="en-US" altLang="zh-CN" sz="2000" u="sng" dirty="0" smtClean="0"/>
              <a:t>ca</a:t>
            </a:r>
            <a:r>
              <a:rPr lang="en-US" altLang="zh-CN" sz="2000" dirty="0" smtClean="0"/>
              <a:t>koverflow.com </a:t>
            </a:r>
            <a:r>
              <a:rPr lang="en-US" altLang="zh-CN" sz="2000" dirty="0" smtClean="0">
                <a:sym typeface="Wingdings" panose="05000000000000000000" pitchFamily="2" charset="2"/>
              </a:rPr>
              <a:t>stackoverflow.com</a:t>
            </a:r>
          </a:p>
          <a:p>
            <a:pPr lvl="2">
              <a:buFont typeface="Wingdings" panose="05000000000000000000" pitchFamily="2" charset="2"/>
              <a:buChar char="l"/>
            </a:pPr>
            <a:r>
              <a:rPr lang="en-US" altLang="zh-CN" sz="2000" dirty="0" smtClean="0">
                <a:sym typeface="Wingdings" panose="05000000000000000000" pitchFamily="2" charset="2"/>
              </a:rPr>
              <a:t>Domain name was owned by a typo-squatter but expired</a:t>
            </a:r>
          </a:p>
          <a:p>
            <a:pPr lvl="2">
              <a:buFont typeface="Wingdings" panose="05000000000000000000" pitchFamily="2" charset="2"/>
              <a:buChar char="l"/>
            </a:pPr>
            <a:r>
              <a:rPr lang="en-US" altLang="zh-CN" sz="2000" dirty="0" smtClean="0">
                <a:sym typeface="Wingdings" panose="05000000000000000000" pitchFamily="2" charset="2"/>
              </a:rPr>
              <a:t>Both four services  need verification</a:t>
            </a:r>
          </a:p>
          <a:p>
            <a:pPr lvl="2">
              <a:buFont typeface="Wingdings" panose="05000000000000000000" pitchFamily="2" charset="2"/>
              <a:buChar char="l"/>
            </a:pPr>
            <a:r>
              <a:rPr lang="en-US" altLang="zh-CN" sz="2000" dirty="0" smtClean="0">
                <a:sym typeface="Wingdings" panose="05000000000000000000" pitchFamily="2" charset="2"/>
              </a:rPr>
              <a:t>But not a single service denied the submission of this abusive domain</a:t>
            </a:r>
          </a:p>
          <a:p>
            <a:pPr lvl="2">
              <a:buFont typeface="Wingdings" panose="05000000000000000000" pitchFamily="2" charset="2"/>
              <a:buChar char="l"/>
            </a:pPr>
            <a:r>
              <a:rPr lang="en-US" altLang="zh-CN" sz="2000" dirty="0" smtClean="0">
                <a:sym typeface="Wingdings" panose="05000000000000000000" pitchFamily="2" charset="2"/>
              </a:rPr>
              <a:t>According to the services’ statistics, parking page was receiving victors daily</a:t>
            </a:r>
          </a:p>
          <a:p>
            <a:pPr lvl="1">
              <a:buFont typeface="Wingdings" panose="05000000000000000000" pitchFamily="2" charset="2"/>
              <a:buChar char="l"/>
            </a:pPr>
            <a:endParaRPr lang="en-US" altLang="zh-CN" sz="2400" dirty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n"/>
            </a:pPr>
            <a:r>
              <a:rPr lang="en-US" altLang="zh-CN" dirty="0" smtClean="0"/>
              <a:t>Result</a:t>
            </a:r>
          </a:p>
          <a:p>
            <a:pPr lvl="2"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Taking advantage of squatting domains appears to be part of domain parking services everyday operations.</a:t>
            </a:r>
          </a:p>
          <a:p>
            <a:pPr marL="914400" lvl="2" indent="0">
              <a:buNone/>
            </a:pP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272531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Analysis of Parked Domains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00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n"/>
            </a:pPr>
            <a:r>
              <a:rPr lang="en-US" altLang="zh-CN" b="1" dirty="0" smtClean="0"/>
              <a:t>Trademark abuse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Typosquatting domains belong to the trademark abuse category</a:t>
            </a:r>
          </a:p>
          <a:p>
            <a:pPr lvl="2"/>
            <a:r>
              <a:rPr lang="en-US" altLang="zh-CN" sz="2000" dirty="0" err="1" smtClean="0"/>
              <a:t>Eg</a:t>
            </a:r>
            <a:r>
              <a:rPr lang="en-US" altLang="zh-CN" sz="2000" dirty="0" smtClean="0"/>
              <a:t>: facebookonline.com </a:t>
            </a:r>
            <a:r>
              <a:rPr lang="en-US" altLang="zh-CN" sz="2000" dirty="0" smtClean="0">
                <a:sym typeface="Wingdings" panose="05000000000000000000" pitchFamily="2" charset="2"/>
              </a:rPr>
              <a:t> facebook.com</a:t>
            </a:r>
          </a:p>
          <a:p>
            <a:pPr marL="457200" lvl="1" indent="0">
              <a:buNone/>
            </a:pPr>
            <a:endParaRPr lang="en-US" altLang="zh-CN" sz="2400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Randomly selected 500 parked domains</a:t>
            </a:r>
          </a:p>
          <a:p>
            <a:pPr lvl="2"/>
            <a:r>
              <a:rPr lang="en-US" altLang="zh-CN" sz="2000" dirty="0"/>
              <a:t> </a:t>
            </a:r>
            <a:r>
              <a:rPr lang="en-US" altLang="zh-CN" sz="2000" dirty="0" smtClean="0"/>
              <a:t>79 (16%+/-3.2%) of 500 were abusing trademarking </a:t>
            </a:r>
          </a:p>
          <a:p>
            <a:pPr lvl="2"/>
            <a:r>
              <a:rPr lang="en-US" altLang="zh-CN" sz="2000" dirty="0" smtClean="0"/>
              <a:t>29 (6%+/-2%) of domains abusing existing trademark, displayed advertisements of competitor. </a:t>
            </a:r>
          </a:p>
          <a:p>
            <a:pPr marL="457200" lvl="1" indent="0">
              <a:buNone/>
            </a:pPr>
            <a:endParaRPr lang="en-US" altLang="zh-CN" sz="2000" dirty="0" smtClean="0"/>
          </a:p>
          <a:p>
            <a:pPr lvl="1">
              <a:buFont typeface="Wingdings" panose="05000000000000000000" pitchFamily="2" charset="2"/>
              <a:buChar char="l"/>
            </a:pPr>
            <a:endParaRPr lang="en-US" altLang="zh-CN" sz="2000" dirty="0" smtClean="0"/>
          </a:p>
          <a:p>
            <a:pPr marL="914400" lvl="2" indent="0">
              <a:buNone/>
            </a:pPr>
            <a:endParaRPr lang="en-US" altLang="zh-CN" sz="16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64291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Analysis of Parked Domains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en-US" altLang="zh-CN" b="1" dirty="0" smtClean="0"/>
              <a:t>Malicious redirections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Domain parking companies help visitor by showing tem relevant advertising links: true for domains without trademark or tyopsquatting issue</a:t>
            </a:r>
          </a:p>
          <a:p>
            <a:pPr marL="457200" lvl="1" indent="0">
              <a:buNone/>
            </a:pPr>
            <a:endParaRPr lang="en-US" altLang="zh-CN" sz="2000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Three types of malicious redirection</a:t>
            </a:r>
          </a:p>
          <a:p>
            <a:pPr lvl="2"/>
            <a:r>
              <a:rPr lang="en-US" altLang="zh-CN" sz="1800" dirty="0" smtClean="0"/>
              <a:t>Malware</a:t>
            </a:r>
          </a:p>
          <a:p>
            <a:pPr marL="1371600" lvl="3" indent="0">
              <a:buNone/>
            </a:pPr>
            <a:r>
              <a:rPr lang="en-US" altLang="zh-CN" sz="1800" dirty="0" smtClean="0"/>
              <a:t> -  </a:t>
            </a:r>
            <a:r>
              <a:rPr lang="en-US" altLang="zh-CN" sz="1800" dirty="0" smtClean="0"/>
              <a:t>host </a:t>
            </a:r>
            <a:r>
              <a:rPr lang="en-US" altLang="zh-CN" sz="1800" dirty="0" smtClean="0"/>
              <a:t>may </a:t>
            </a:r>
            <a:r>
              <a:rPr lang="en-US" altLang="zh-CN" sz="1800" dirty="0" smtClean="0"/>
              <a:t>download executable that are flagged as malware</a:t>
            </a:r>
          </a:p>
          <a:p>
            <a:pPr marL="1371600" lvl="3" indent="0">
              <a:buNone/>
            </a:pPr>
            <a:r>
              <a:rPr lang="en-US" altLang="zh-CN" sz="1800" dirty="0" smtClean="0"/>
              <a:t> - </a:t>
            </a:r>
            <a:r>
              <a:rPr lang="en-US" altLang="zh-CN" sz="1800" dirty="0" smtClean="0"/>
              <a:t> convince  </a:t>
            </a:r>
            <a:r>
              <a:rPr lang="en-US" altLang="zh-CN" sz="1800" dirty="0" smtClean="0"/>
              <a:t>visitor to download a malicious update their Flash player or browser. </a:t>
            </a:r>
          </a:p>
          <a:p>
            <a:pPr lvl="2"/>
            <a:r>
              <a:rPr lang="en-US" altLang="zh-CN" sz="1800" dirty="0" smtClean="0"/>
              <a:t>Scams</a:t>
            </a:r>
            <a:endParaRPr lang="en-US" altLang="zh-CN" sz="1800" dirty="0" smtClean="0"/>
          </a:p>
          <a:p>
            <a:pPr marL="1371600" lvl="3" indent="0">
              <a:buNone/>
            </a:pPr>
            <a:r>
              <a:rPr lang="en-US" altLang="zh-CN" sz="1800" dirty="0" smtClean="0"/>
              <a:t>- Persuade </a:t>
            </a:r>
            <a:r>
              <a:rPr lang="en-US" altLang="zh-CN" sz="1800" dirty="0" smtClean="0"/>
              <a:t>users to  hand over sensitive info such as SSN</a:t>
            </a:r>
          </a:p>
          <a:p>
            <a:pPr marL="1371600" lvl="3" indent="0">
              <a:buNone/>
            </a:pPr>
            <a:r>
              <a:rPr lang="en-US" altLang="zh-CN" sz="1800" dirty="0" smtClean="0"/>
              <a:t>- Claims </a:t>
            </a:r>
            <a:r>
              <a:rPr lang="en-US" altLang="zh-CN" sz="1800" dirty="0" smtClean="0"/>
              <a:t>that the visitor’s computer is infected with malware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altLang="zh-CN" sz="1400" dirty="0" smtClean="0"/>
          </a:p>
          <a:p>
            <a:pPr lvl="2"/>
            <a:r>
              <a:rPr lang="en-US" altLang="zh-CN" sz="1800" dirty="0" smtClean="0"/>
              <a:t>Adult websites</a:t>
            </a:r>
          </a:p>
          <a:p>
            <a:pPr marL="457200" lvl="1" indent="0">
              <a:buNone/>
            </a:pPr>
            <a:endParaRPr lang="en-US" altLang="zh-CN" sz="1800" dirty="0" smtClean="0"/>
          </a:p>
        </p:txBody>
      </p:sp>
    </p:spTree>
    <p:extLst>
      <p:ext uri="{BB962C8B-B14F-4D97-AF65-F5344CB8AC3E}">
        <p14:creationId xmlns:p14="http://schemas.microsoft.com/office/powerpoint/2010/main" val="3776937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Analysis of Parked Domains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76200" y="1295400"/>
            <a:ext cx="89154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en-US" altLang="zh-CN" b="1" dirty="0" smtClean="0"/>
              <a:t>Detecting and Bypassing Ad-Blockers</a:t>
            </a:r>
          </a:p>
          <a:p>
            <a:pPr>
              <a:buFont typeface="Wingdings" panose="05000000000000000000" pitchFamily="2" charset="2"/>
              <a:buChar char="n"/>
            </a:pPr>
            <a:endParaRPr lang="en-US" altLang="zh-CN" sz="2800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Ad-blocking extension</a:t>
            </a:r>
          </a:p>
          <a:p>
            <a:pPr lvl="1">
              <a:buFont typeface="Wingdings" panose="05000000000000000000" pitchFamily="2" charset="2"/>
              <a:buChar char="l"/>
            </a:pPr>
            <a:endParaRPr lang="en-US" altLang="zh-CN" sz="2400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Domain parking services attempt to detect and bypass advertising blockers:</a:t>
            </a:r>
          </a:p>
          <a:p>
            <a:pPr lvl="2"/>
            <a:r>
              <a:rPr lang="en-US" altLang="zh-CN" sz="2000" dirty="0" err="1" smtClean="0"/>
              <a:t>NameDriver</a:t>
            </a:r>
            <a:r>
              <a:rPr lang="en-US" altLang="zh-CN" sz="2000" dirty="0" smtClean="0"/>
              <a:t>: </a:t>
            </a:r>
          </a:p>
          <a:p>
            <a:pPr lvl="3"/>
            <a:r>
              <a:rPr lang="en-US" altLang="zh-CN" dirty="0" smtClean="0"/>
              <a:t>Additional detection mechanism for ad blockers </a:t>
            </a:r>
          </a:p>
          <a:p>
            <a:pPr lvl="2"/>
            <a:r>
              <a:rPr lang="en-US" altLang="zh-CN" sz="2000" dirty="0" smtClean="0"/>
              <a:t>Fabulous.com: </a:t>
            </a:r>
          </a:p>
          <a:p>
            <a:pPr lvl="3"/>
            <a:r>
              <a:rPr lang="en-US" altLang="zh-CN" dirty="0" smtClean="0"/>
              <a:t>Contain JavaScript code that verifies whether the JavaScript object named google exists. </a:t>
            </a:r>
          </a:p>
          <a:p>
            <a:pPr lvl="3"/>
            <a:endParaRPr lang="en-US" altLang="zh-CN" sz="1400" dirty="0" smtClean="0"/>
          </a:p>
          <a:p>
            <a:pPr lvl="3">
              <a:buFont typeface="Wingdings" panose="05000000000000000000" pitchFamily="2" charset="2"/>
              <a:buChar char="p"/>
            </a:pP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697496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Motivation</a:t>
            </a:r>
            <a:endParaRPr lang="zh-CN" altLang="en-US" b="1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en-US" altLang="zh-CN" sz="2800" dirty="0" smtClean="0"/>
              <a:t> </a:t>
            </a:r>
            <a:r>
              <a:rPr lang="en-US" altLang="zh-CN" sz="2800" b="1" dirty="0" smtClean="0"/>
              <a:t>Domain names</a:t>
            </a:r>
          </a:p>
          <a:p>
            <a:pPr marL="0" lvl="1" indent="0">
              <a:buNone/>
            </a:pPr>
            <a:r>
              <a:rPr lang="en-US" altLang="zh-CN" sz="2400" dirty="0" smtClean="0"/>
              <a:t>     - </a:t>
            </a:r>
            <a:r>
              <a:rPr lang="en-US" altLang="zh-CN" sz="2000" dirty="0" smtClean="0"/>
              <a:t>First-come first-serve </a:t>
            </a:r>
            <a:r>
              <a:rPr lang="en-US" altLang="zh-CN" sz="2000" dirty="0" smtClean="0">
                <a:sym typeface="Wingdings" panose="05000000000000000000" pitchFamily="2" charset="2"/>
              </a:rPr>
              <a:t> one for each person/company    paying model</a:t>
            </a:r>
          </a:p>
          <a:p>
            <a:pPr marL="0" lvl="1" indent="0">
              <a:buNone/>
            </a:pPr>
            <a:endParaRPr lang="en-US" altLang="zh-CN" sz="2400" dirty="0"/>
          </a:p>
          <a:p>
            <a:pPr>
              <a:buFont typeface="Wingdings" panose="05000000000000000000" pitchFamily="2" charset="2"/>
              <a:buChar char="n"/>
            </a:pPr>
            <a:r>
              <a:rPr lang="en-US" altLang="zh-CN" sz="2800" dirty="0"/>
              <a:t> </a:t>
            </a:r>
            <a:r>
              <a:rPr lang="en-US" altLang="zh-CN" sz="2800" b="1" dirty="0"/>
              <a:t>Domainers</a:t>
            </a:r>
          </a:p>
          <a:p>
            <a:pPr marL="0" indent="0">
              <a:buNone/>
            </a:pPr>
            <a:r>
              <a:rPr lang="en-US" altLang="zh-CN" sz="2400" dirty="0" smtClean="0">
                <a:solidFill>
                  <a:prstClr val="black"/>
                </a:solidFill>
              </a:rPr>
              <a:t>     </a:t>
            </a:r>
            <a:r>
              <a:rPr lang="en-US" altLang="zh-CN" sz="2400" dirty="0">
                <a:solidFill>
                  <a:prstClr val="black"/>
                </a:solidFill>
              </a:rPr>
              <a:t>- </a:t>
            </a:r>
            <a:r>
              <a:rPr lang="en-US" altLang="zh-CN" sz="2400" dirty="0" smtClean="0">
                <a:solidFill>
                  <a:prstClr val="black"/>
                </a:solidFill>
              </a:rPr>
              <a:t>selling domain names : </a:t>
            </a:r>
            <a:r>
              <a:rPr lang="en-US" altLang="zh-CN" sz="2400" b="1" dirty="0" smtClean="0">
                <a:solidFill>
                  <a:prstClr val="black"/>
                </a:solidFill>
              </a:rPr>
              <a:t>wine.com  casino.com</a:t>
            </a:r>
          </a:p>
          <a:p>
            <a:pPr marL="0" indent="0">
              <a:buNone/>
            </a:pPr>
            <a:r>
              <a:rPr lang="en-US" altLang="zh-CN" sz="2400" dirty="0" smtClean="0">
                <a:solidFill>
                  <a:prstClr val="black"/>
                </a:solidFill>
              </a:rPr>
              <a:t>     - Pay-Per-Click</a:t>
            </a:r>
          </a:p>
          <a:p>
            <a:pPr marL="0" indent="0">
              <a:buNone/>
            </a:pPr>
            <a:endParaRPr lang="en-US" altLang="zh-CN" b="1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lang="en-US" altLang="zh-CN" sz="2800" b="1" dirty="0" smtClean="0"/>
              <a:t>Domain parking services</a:t>
            </a:r>
          </a:p>
          <a:p>
            <a:pPr marL="0" indent="0">
              <a:buNone/>
            </a:pPr>
            <a:r>
              <a:rPr lang="en-US" altLang="zh-CN" sz="2400" dirty="0">
                <a:solidFill>
                  <a:prstClr val="black"/>
                </a:solidFill>
              </a:rPr>
              <a:t> </a:t>
            </a:r>
            <a:r>
              <a:rPr lang="en-US" altLang="zh-CN" sz="2400" dirty="0" smtClean="0">
                <a:solidFill>
                  <a:prstClr val="black"/>
                </a:solidFill>
              </a:rPr>
              <a:t>    - incorporate ads on their domains</a:t>
            </a:r>
          </a:p>
          <a:p>
            <a:pPr marL="0" indent="0">
              <a:buNone/>
            </a:pPr>
            <a:r>
              <a:rPr lang="en-US" altLang="zh-CN" sz="2400" dirty="0" smtClean="0">
                <a:solidFill>
                  <a:prstClr val="black"/>
                </a:solidFill>
              </a:rPr>
              <a:t>     </a:t>
            </a:r>
            <a:r>
              <a:rPr lang="en-US" altLang="zh-CN" sz="2400" dirty="0">
                <a:solidFill>
                  <a:prstClr val="black"/>
                </a:solidFill>
              </a:rPr>
              <a:t>- </a:t>
            </a:r>
            <a:r>
              <a:rPr lang="en-US" altLang="zh-CN" sz="2400" dirty="0" smtClean="0">
                <a:solidFill>
                  <a:prstClr val="black"/>
                </a:solidFill>
              </a:rPr>
              <a:t>no worrying about finding advertisers and setting up contracts.</a:t>
            </a:r>
          </a:p>
          <a:p>
            <a:pPr marL="0" indent="0">
              <a:buNone/>
            </a:pPr>
            <a:endParaRPr lang="en-US" altLang="zh-CN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zh-CN" dirty="0" smtClean="0"/>
          </a:p>
          <a:p>
            <a:pPr marL="457200" lvl="1" indent="0">
              <a:buNone/>
            </a:pPr>
            <a:endParaRPr lang="en-US" altLang="zh-CN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572005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Detecting Parked Domains</a:t>
            </a:r>
            <a:endParaRPr lang="zh-CN" altLang="en-US" b="1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n"/>
            </a:pPr>
            <a:r>
              <a:rPr lang="en-US" altLang="zh-CN" dirty="0" smtClean="0"/>
              <a:t> </a:t>
            </a:r>
            <a:r>
              <a:rPr lang="en-US" altLang="zh-CN" sz="3600" b="1" dirty="0" smtClean="0"/>
              <a:t>Gathering data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3k random sample from parked page, 3k pages from the Alexa top 1 million</a:t>
            </a:r>
          </a:p>
          <a:p>
            <a:pPr lvl="1">
              <a:buFont typeface="Wingdings" panose="05000000000000000000" pitchFamily="2" charset="2"/>
              <a:buChar char="l"/>
            </a:pPr>
            <a:endParaRPr lang="en-US" altLang="zh-CN" sz="2400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Crawl 6k pages and collect data from serval different sources. </a:t>
            </a:r>
          </a:p>
          <a:p>
            <a:pPr lvl="2"/>
            <a:r>
              <a:rPr lang="en-US" altLang="zh-CN" sz="1800" dirty="0" smtClean="0"/>
              <a:t>Gather the HTML source code</a:t>
            </a:r>
          </a:p>
          <a:p>
            <a:pPr lvl="2"/>
            <a:r>
              <a:rPr lang="en-US" altLang="zh-CN" sz="1800" dirty="0" smtClean="0"/>
              <a:t>Record a trace of all HTTP requests initiated by the web page (HAR),chains of main page and every frame</a:t>
            </a:r>
          </a:p>
          <a:p>
            <a:pPr lvl="2"/>
            <a:r>
              <a:rPr lang="en-US" altLang="zh-CN" sz="1800" dirty="0" smtClean="0"/>
              <a:t>Inspect properties of all domain itself such as tyopsquatting occurrence and WHOIS records. </a:t>
            </a:r>
          </a:p>
          <a:p>
            <a:pPr marL="914400" lvl="2" indent="0">
              <a:buNone/>
            </a:pPr>
            <a:endParaRPr lang="en-US" altLang="zh-CN" dirty="0"/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Extract feature that can serve as input for classifier</a:t>
            </a:r>
          </a:p>
          <a:p>
            <a:pPr lvl="1">
              <a:buFont typeface="Wingdings" panose="05000000000000000000" pitchFamily="2" charset="2"/>
              <a:buChar char="l"/>
            </a:pPr>
            <a:endParaRPr lang="en-US" altLang="zh-CN" sz="2000" dirty="0" smtClean="0"/>
          </a:p>
          <a:p>
            <a:pPr marL="457200" lvl="1" indent="0">
              <a:buNone/>
            </a:pPr>
            <a:endParaRPr lang="en-US" altLang="zh-CN" sz="2000" dirty="0" smtClean="0"/>
          </a:p>
          <a:p>
            <a:pPr marL="914400" lvl="2" indent="0">
              <a:buNone/>
            </a:pPr>
            <a:endParaRPr lang="en-US" altLang="zh-CN" sz="1600" dirty="0" smtClean="0"/>
          </a:p>
        </p:txBody>
      </p:sp>
    </p:spTree>
    <p:extLst>
      <p:ext uri="{BB962C8B-B14F-4D97-AF65-F5344CB8AC3E}">
        <p14:creationId xmlns:p14="http://schemas.microsoft.com/office/powerpoint/2010/main" val="12853292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Detecting Parked Domains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715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n"/>
            </a:pPr>
            <a:r>
              <a:rPr lang="en-US" altLang="zh-CN" sz="3600" dirty="0" smtClean="0"/>
              <a:t> </a:t>
            </a:r>
            <a:r>
              <a:rPr lang="en-US" altLang="zh-CN" sz="3600" b="1" dirty="0" smtClean="0"/>
              <a:t>Feature </a:t>
            </a:r>
            <a:r>
              <a:rPr lang="en-US" altLang="zh-CN" sz="3600" b="1" dirty="0" smtClean="0"/>
              <a:t>set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dirty="0" smtClean="0"/>
              <a:t>HTML features: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Average and maximum link length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Average source length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External link and external source ratio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Website directory presence.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 Link-to-global text ratio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Amount of non-link characters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Text-to-HTML ratio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Redirection mechanisms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99920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Detecting Parked Domains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3600" dirty="0" smtClean="0"/>
              <a:t> </a:t>
            </a:r>
            <a:r>
              <a:rPr lang="en-US" altLang="zh-CN" sz="3600" b="1" dirty="0" smtClean="0"/>
              <a:t>Feature </a:t>
            </a:r>
            <a:r>
              <a:rPr lang="en-US" altLang="zh-CN" sz="3600" b="1" dirty="0" smtClean="0"/>
              <a:t>set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HAR features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Third-party requests ratio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Third-party data ratio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Third-party HTML content ratio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Initial response size and ratio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822798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Detecting Parked Domains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3600" b="1" dirty="0" smtClean="0"/>
              <a:t>Feature </a:t>
            </a:r>
            <a:r>
              <a:rPr lang="en-US" altLang="zh-CN" sz="3600" b="1" dirty="0" smtClean="0"/>
              <a:t>set</a:t>
            </a:r>
            <a:endParaRPr lang="en-US" altLang="zh-CN" sz="3600" b="1" dirty="0" smtClean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Frame  features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Amount of frames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Main frame and iframe redirections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Different final domain</a:t>
            </a:r>
            <a:endParaRPr lang="en-US" altLang="zh-CN" dirty="0" smtClean="0"/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Domain name feature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en-US" altLang="zh-CN" sz="1800" dirty="0" smtClean="0"/>
              <a:t>Typosquatting domain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02614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Detecting Parked Domains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en-US" altLang="zh-CN" sz="4000" b="1" dirty="0" smtClean="0"/>
              <a:t>Classification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en-US" altLang="zh-CN" dirty="0" smtClean="0"/>
              <a:t>Learning method:</a:t>
            </a:r>
          </a:p>
          <a:p>
            <a:pPr lvl="2">
              <a:lnSpc>
                <a:spcPct val="200000"/>
              </a:lnSpc>
            </a:pPr>
            <a:r>
              <a:rPr lang="en-US" altLang="zh-CN" sz="2000" dirty="0" smtClean="0"/>
              <a:t>Use Random Forest algorithm</a:t>
            </a:r>
          </a:p>
          <a:p>
            <a:pPr lvl="2">
              <a:lnSpc>
                <a:spcPct val="200000"/>
              </a:lnSpc>
            </a:pPr>
            <a:r>
              <a:rPr lang="en-US" altLang="zh-CN" sz="2000" dirty="0" smtClean="0"/>
              <a:t>Decision trees</a:t>
            </a:r>
          </a:p>
          <a:p>
            <a:pPr lvl="2">
              <a:lnSpc>
                <a:spcPct val="200000"/>
              </a:lnSpc>
            </a:pPr>
            <a:r>
              <a:rPr lang="en-US" altLang="zh-CN" sz="2000" dirty="0" smtClean="0"/>
              <a:t>Quick in the detection phase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365945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Detecting Parked Domains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0" y="1219200"/>
            <a:ext cx="8915400" cy="56388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en-US" altLang="zh-CN" sz="4000" b="1" dirty="0" smtClean="0"/>
              <a:t>Classification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en-US" altLang="zh-CN" dirty="0" smtClean="0"/>
              <a:t>Dataset handling:</a:t>
            </a:r>
          </a:p>
          <a:p>
            <a:pPr lvl="2">
              <a:lnSpc>
                <a:spcPct val="200000"/>
              </a:lnSpc>
            </a:pPr>
            <a:r>
              <a:rPr lang="en-US" altLang="zh-CN" sz="2000" dirty="0" smtClean="0"/>
              <a:t>Train and test dataset:  2/3  train data, ½ test data</a:t>
            </a:r>
          </a:p>
          <a:p>
            <a:pPr lvl="2">
              <a:lnSpc>
                <a:spcPct val="200000"/>
              </a:lnSpc>
            </a:pPr>
            <a:r>
              <a:rPr lang="en-US" altLang="zh-CN" sz="2000" dirty="0" smtClean="0"/>
              <a:t>Data transformation: remove outlier and extreme values from training set</a:t>
            </a:r>
          </a:p>
          <a:p>
            <a:pPr lvl="2">
              <a:lnSpc>
                <a:spcPct val="200000"/>
              </a:lnSpc>
            </a:pPr>
            <a:r>
              <a:rPr lang="en-US" altLang="zh-CN" sz="2000" dirty="0" smtClean="0"/>
              <a:t>Omitted features: remove two feature which are less discriminative and reduce performance. 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754886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Detecting Parked Domains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en-US" altLang="zh-CN" sz="4000" b="1" dirty="0" smtClean="0"/>
              <a:t>Classification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en-US" altLang="zh-CN" dirty="0" smtClean="0"/>
              <a:t>Evaluation:</a:t>
            </a:r>
          </a:p>
          <a:p>
            <a:pPr lvl="2">
              <a:lnSpc>
                <a:spcPct val="200000"/>
              </a:lnSpc>
            </a:pPr>
            <a:r>
              <a:rPr lang="en-US" altLang="zh-CN" sz="2000" dirty="0" smtClean="0"/>
              <a:t>Using Random Forest with 10-fold cross validation</a:t>
            </a:r>
          </a:p>
          <a:p>
            <a:pPr lvl="2">
              <a:lnSpc>
                <a:spcPct val="200000"/>
              </a:lnSpc>
            </a:pPr>
            <a:r>
              <a:rPr lang="en-US" altLang="zh-CN" sz="2000" dirty="0" smtClean="0"/>
              <a:t>1000 unseen parked and 1000 unseen benign instances.</a:t>
            </a:r>
          </a:p>
          <a:p>
            <a:pPr lvl="2">
              <a:lnSpc>
                <a:spcPct val="200000"/>
              </a:lnSpc>
            </a:pPr>
            <a:r>
              <a:rPr lang="en-US" altLang="zh-CN" sz="2000" dirty="0" smtClean="0"/>
              <a:t>Two threshold points: 0.5 and 0.7</a:t>
            </a:r>
          </a:p>
          <a:p>
            <a:pPr marL="914400" lvl="2" indent="0">
              <a:lnSpc>
                <a:spcPct val="200000"/>
              </a:lnSpc>
              <a:buNone/>
            </a:pPr>
            <a:endParaRPr lang="en-US" altLang="zh-CN" sz="1600" dirty="0" smtClean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59688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Detecting Parked Domains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 smtClean="0"/>
          </a:p>
          <a:p>
            <a:endParaRPr lang="zh-CN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2637"/>
            <a:ext cx="9144000" cy="558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623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Detecting Parked Domains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en-US" altLang="zh-CN" sz="3600" b="1" dirty="0" smtClean="0"/>
              <a:t>Classification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Detection Evasion:</a:t>
            </a:r>
          </a:p>
          <a:p>
            <a:pPr lvl="2">
              <a:lnSpc>
                <a:spcPct val="150000"/>
              </a:lnSpc>
            </a:pPr>
            <a:r>
              <a:rPr lang="en-US" altLang="zh-CN" sz="1800" dirty="0" smtClean="0"/>
              <a:t>Decrease the relative presence of third-party advertising by either providing a large portion of first0party content for each domain</a:t>
            </a:r>
          </a:p>
          <a:p>
            <a:pPr lvl="2">
              <a:lnSpc>
                <a:spcPct val="150000"/>
              </a:lnSpc>
            </a:pPr>
            <a:r>
              <a:rPr lang="en-US" altLang="zh-CN" sz="1800" dirty="0" smtClean="0"/>
              <a:t>Redirection chains and mechanism are tracked in every frame, so the PPR would need to be abandoned. </a:t>
            </a:r>
          </a:p>
          <a:p>
            <a:pPr lvl="2">
              <a:lnSpc>
                <a:spcPct val="150000"/>
              </a:lnSpc>
            </a:pPr>
            <a:r>
              <a:rPr lang="en-US" altLang="zh-CN" sz="1800" dirty="0" smtClean="0"/>
              <a:t>Typosquatting domains could be excluded from parked domain to reduce detection</a:t>
            </a:r>
          </a:p>
          <a:p>
            <a:pPr lvl="2">
              <a:lnSpc>
                <a:spcPct val="200000"/>
              </a:lnSpc>
            </a:pPr>
            <a:r>
              <a:rPr lang="en-US" altLang="zh-CN" sz="1800" dirty="0" smtClean="0"/>
              <a:t>Domain parking industry would either be forced to a more legal business model or lose its remaining exposure to users.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l"/>
            </a:pPr>
            <a:endParaRPr lang="en-US" altLang="zh-CN" sz="1600" dirty="0" smtClean="0"/>
          </a:p>
          <a:p>
            <a:pPr marL="914400" lvl="2" indent="0">
              <a:lnSpc>
                <a:spcPct val="200000"/>
              </a:lnSpc>
              <a:buNone/>
            </a:pPr>
            <a:endParaRPr lang="en-US" altLang="zh-CN" sz="1600" dirty="0" smtClean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282235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Discussion</a:t>
            </a:r>
            <a:endParaRPr lang="zh-CN" altLang="en-US" b="1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0" y="1143000"/>
            <a:ext cx="9067800" cy="5638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 smtClean="0"/>
              <a:t>Limited added value to the web</a:t>
            </a:r>
          </a:p>
          <a:p>
            <a:pPr>
              <a:lnSpc>
                <a:spcPct val="150000"/>
              </a:lnSpc>
            </a:pPr>
            <a:r>
              <a:rPr lang="en-US" altLang="zh-CN" sz="2400" dirty="0" smtClean="0"/>
              <a:t>Business climate for Domainers has changed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 smtClean="0"/>
              <a:t>Advances in browser technologies: reduced type-in traffic for parking pages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 smtClean="0"/>
              <a:t>Adoption of ad-blocking tools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 smtClean="0"/>
              <a:t>Google decided to exclude parked domains from Google’s search results.</a:t>
            </a:r>
          </a:p>
          <a:p>
            <a:pPr>
              <a:lnSpc>
                <a:spcPct val="150000"/>
              </a:lnSpc>
            </a:pPr>
            <a:r>
              <a:rPr lang="en-US" altLang="zh-CN" sz="2400" dirty="0" smtClean="0"/>
              <a:t>Typosquatting domains are still a regular part of business model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 smtClean="0"/>
              <a:t>Redirected to malware, scams and adult material: pay more than legal redirections.</a:t>
            </a:r>
          </a:p>
          <a:p>
            <a:pPr>
              <a:lnSpc>
                <a:spcPct val="150000"/>
              </a:lnSpc>
            </a:pPr>
            <a:r>
              <a:rPr lang="en-US" altLang="zh-CN" sz="2400" dirty="0" smtClean="0"/>
              <a:t>Domain parking has become a threat for all users on web as well as for the legal advertising industry</a:t>
            </a:r>
          </a:p>
          <a:p>
            <a:endParaRPr lang="en-US" altLang="zh-CN" sz="2400" dirty="0" smtClean="0"/>
          </a:p>
        </p:txBody>
      </p:sp>
    </p:spTree>
    <p:extLst>
      <p:ext uri="{BB962C8B-B14F-4D97-AF65-F5344CB8AC3E}">
        <p14:creationId xmlns:p14="http://schemas.microsoft.com/office/powerpoint/2010/main" val="36784968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2800" dirty="0" smtClean="0"/>
              <a:t>Background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dirty="0" smtClean="0"/>
              <a:t>      -Motivation, related works, contributions.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2800" dirty="0" smtClean="0"/>
              <a:t>Domain Parking Ecosystem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2800" dirty="0" smtClean="0"/>
              <a:t>Analysis of Parked Domains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2800" dirty="0" smtClean="0"/>
              <a:t>Detecting Parked Domains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altLang="zh-CN" sz="1800" dirty="0" smtClean="0"/>
              <a:t>      - classifier with evaluation</a:t>
            </a:r>
            <a:endParaRPr lang="en-US" altLang="zh-CN" sz="1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2800" dirty="0" smtClean="0"/>
              <a:t>Discussion and Conclusion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895855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b="1" dirty="0" smtClean="0"/>
              <a:t>Conclusion</a:t>
            </a:r>
            <a:endParaRPr lang="zh-CN" altLang="en-US" b="1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562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 smtClean="0"/>
              <a:t>Ecosystem of domain parking</a:t>
            </a:r>
          </a:p>
          <a:p>
            <a:pPr lvl="1">
              <a:lnSpc>
                <a:spcPct val="150000"/>
              </a:lnSpc>
            </a:pPr>
            <a:r>
              <a:rPr lang="en-US" altLang="zh-CN" sz="1800" dirty="0" smtClean="0"/>
              <a:t>identify popular parking services, types of parked domains, advertising content</a:t>
            </a:r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Multiple types of abuse: malware, scams, adult pages</a:t>
            </a:r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Discover tyopsquatting domains can be monetized through domain parking</a:t>
            </a:r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Design and built a classifier</a:t>
            </a:r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Opinion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42363678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Quiz</a:t>
            </a:r>
            <a:endParaRPr lang="zh-CN" altLang="en-US" b="1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Name four different parties in ecosystem of domain parking.</a:t>
            </a:r>
          </a:p>
          <a:p>
            <a:pPr marL="514350" indent="-514350">
              <a:buFont typeface="+mj-lt"/>
              <a:buAutoNum type="arabicPeriod"/>
            </a:pP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What is the role of threshold in the classifier?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Authors pointed that domain parking had become a threat for all users on the web as well as for the legal advertising industry, what do you think?(open)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071384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References List</a:t>
            </a:r>
            <a:endParaRPr lang="zh-CN" altLang="en-US" b="1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1800" dirty="0" smtClean="0"/>
              <a:t>[1</a:t>
            </a:r>
            <a:r>
              <a:rPr lang="en-US" altLang="zh-CN" sz="1800" dirty="0"/>
              <a:t>] S. </a:t>
            </a:r>
            <a:r>
              <a:rPr lang="en-US" altLang="zh-CN" sz="1800" dirty="0" err="1"/>
              <a:t>Alrwais</a:t>
            </a:r>
            <a:r>
              <a:rPr lang="en-US" altLang="zh-CN" sz="1800" dirty="0"/>
              <a:t>, K. Yuan, E. </a:t>
            </a:r>
            <a:r>
              <a:rPr lang="en-US" altLang="zh-CN" sz="1800" dirty="0" err="1"/>
              <a:t>Alowaisheq</a:t>
            </a:r>
            <a:r>
              <a:rPr lang="en-US" altLang="zh-CN" sz="1800" dirty="0"/>
              <a:t>, Z. Li, and X. Wang, “</a:t>
            </a:r>
            <a:r>
              <a:rPr lang="en-US" altLang="zh-CN" sz="1800" dirty="0" smtClean="0"/>
              <a:t>Understanding the </a:t>
            </a:r>
            <a:r>
              <a:rPr lang="en-US" altLang="zh-CN" sz="1800" dirty="0"/>
              <a:t>Dark Side of Domain Parking,” in Proceedings of the </a:t>
            </a:r>
            <a:r>
              <a:rPr lang="en-US" altLang="zh-CN" sz="1800" dirty="0" smtClean="0"/>
              <a:t>23</a:t>
            </a:r>
            <a:r>
              <a:rPr lang="en-US" altLang="zh-CN" sz="1800" baseline="30000" dirty="0" smtClean="0"/>
              <a:t>rd</a:t>
            </a:r>
            <a:r>
              <a:rPr lang="en-US" altLang="zh-CN" sz="1800" dirty="0" smtClean="0"/>
              <a:t> USENIX </a:t>
            </a:r>
            <a:r>
              <a:rPr lang="en-US" altLang="zh-CN" sz="1800" dirty="0"/>
              <a:t>Security Symposium, </a:t>
            </a:r>
            <a:r>
              <a:rPr lang="en-US" altLang="zh-CN" sz="1800" dirty="0" smtClean="0"/>
              <a:t>2014</a:t>
            </a:r>
          </a:p>
          <a:p>
            <a:pPr marL="0" indent="0">
              <a:buNone/>
            </a:pPr>
            <a:endParaRPr lang="en-US" altLang="zh-CN" sz="1800" dirty="0" smtClean="0"/>
          </a:p>
          <a:p>
            <a:pPr marL="0" indent="0">
              <a:buNone/>
            </a:pPr>
            <a:r>
              <a:rPr lang="en-US" altLang="zh-CN" sz="1800" dirty="0" smtClean="0"/>
              <a:t>[</a:t>
            </a:r>
            <a:r>
              <a:rPr lang="en-US" altLang="zh-CN" sz="1800" dirty="0"/>
              <a:t>2] M. </a:t>
            </a:r>
            <a:r>
              <a:rPr lang="en-US" altLang="zh-CN" sz="1800" dirty="0" err="1"/>
              <a:t>Almishari</a:t>
            </a:r>
            <a:r>
              <a:rPr lang="en-US" altLang="zh-CN" sz="1800" dirty="0"/>
              <a:t> and X. Yang, “Ads-portal domains: Identification </a:t>
            </a:r>
            <a:r>
              <a:rPr lang="en-US" altLang="zh-CN" sz="1800" dirty="0" smtClean="0"/>
              <a:t>and measurements</a:t>
            </a:r>
            <a:r>
              <a:rPr lang="en-US" altLang="zh-CN" sz="1800" dirty="0"/>
              <a:t>,” ACM Transactions on the Web (TWEB), vol. 4, no. </a:t>
            </a:r>
            <a:r>
              <a:rPr lang="en-US" altLang="zh-CN" sz="1800" dirty="0" smtClean="0"/>
              <a:t>2, p</a:t>
            </a:r>
            <a:r>
              <a:rPr lang="en-US" altLang="zh-CN" sz="1800" dirty="0"/>
              <a:t>. 4, 2010</a:t>
            </a:r>
            <a:r>
              <a:rPr lang="en-US" altLang="zh-CN" sz="1800" dirty="0" smtClean="0"/>
              <a:t>.</a:t>
            </a:r>
          </a:p>
          <a:p>
            <a:pPr marL="0" indent="0">
              <a:buNone/>
            </a:pPr>
            <a:endParaRPr lang="en-US" altLang="zh-CN" sz="1800" dirty="0" smtClean="0"/>
          </a:p>
          <a:p>
            <a:pPr marL="0" indent="0">
              <a:buNone/>
            </a:pPr>
            <a:r>
              <a:rPr lang="en-US" altLang="zh-CN" sz="1800" dirty="0" smtClean="0"/>
              <a:t>[</a:t>
            </a:r>
            <a:r>
              <a:rPr lang="en-US" altLang="zh-CN" sz="1800" dirty="0"/>
              <a:t>3] Y.-M. Wang, D. Beck, J. Wang, C. </a:t>
            </a:r>
            <a:r>
              <a:rPr lang="en-US" altLang="zh-CN" sz="1800" dirty="0" err="1"/>
              <a:t>Verbowski</a:t>
            </a:r>
            <a:r>
              <a:rPr lang="en-US" altLang="zh-CN" sz="1800" dirty="0"/>
              <a:t>, and B. Daniels, “</a:t>
            </a:r>
            <a:r>
              <a:rPr lang="en-US" altLang="zh-CN" sz="1800" dirty="0" smtClean="0"/>
              <a:t>Strider typo-patrol</a:t>
            </a:r>
            <a:r>
              <a:rPr lang="en-US" altLang="zh-CN" sz="1800" dirty="0"/>
              <a:t>: discovery and analysis of systematic typo-squatting,” </a:t>
            </a:r>
            <a:r>
              <a:rPr lang="en-US" altLang="zh-CN" sz="1800" dirty="0" smtClean="0"/>
              <a:t>in Proceedings </a:t>
            </a:r>
            <a:r>
              <a:rPr lang="en-US" altLang="zh-CN" sz="1800" dirty="0"/>
              <a:t>of the 2nd conference on Steps to Reducing </a:t>
            </a:r>
            <a:r>
              <a:rPr lang="en-US" altLang="zh-CN" sz="1800" dirty="0" smtClean="0"/>
              <a:t>Unwanted Traffic </a:t>
            </a:r>
            <a:r>
              <a:rPr lang="en-US" altLang="zh-CN" sz="1800" dirty="0"/>
              <a:t>on the Internet - Volume 2, ser. SRUTI’06. Berkeley, </a:t>
            </a:r>
            <a:r>
              <a:rPr lang="en-US" altLang="zh-CN" sz="1800" dirty="0" smtClean="0"/>
              <a:t>CA, USA</a:t>
            </a:r>
            <a:r>
              <a:rPr lang="en-US" altLang="zh-CN" sz="1800" dirty="0"/>
              <a:t>: USENIX Association, 2006</a:t>
            </a:r>
            <a:r>
              <a:rPr lang="en-US" altLang="zh-CN" sz="1800" dirty="0" smtClean="0"/>
              <a:t>.</a:t>
            </a:r>
          </a:p>
          <a:p>
            <a:pPr marL="0" indent="0">
              <a:buNone/>
            </a:pPr>
            <a:endParaRPr lang="en-US" altLang="zh-CN" sz="1800" dirty="0" smtClean="0"/>
          </a:p>
          <a:p>
            <a:pPr marL="0" indent="0">
              <a:buNone/>
            </a:pPr>
            <a:r>
              <a:rPr lang="en-US" altLang="zh-CN" sz="1800" dirty="0"/>
              <a:t>[4] ] T. Moore and B. Edelman, “Measuring the perpetrators and </a:t>
            </a:r>
            <a:r>
              <a:rPr lang="en-US" altLang="zh-CN" sz="1800" dirty="0" smtClean="0"/>
              <a:t>funders of </a:t>
            </a:r>
            <a:r>
              <a:rPr lang="en-US" altLang="zh-CN" sz="1800" dirty="0" err="1"/>
              <a:t>typosquatting</a:t>
            </a:r>
            <a:r>
              <a:rPr lang="en-US" altLang="zh-CN" sz="1800" dirty="0"/>
              <a:t>,” in Financial Cryptography and Data Security, </a:t>
            </a:r>
            <a:r>
              <a:rPr lang="en-US" altLang="zh-CN" sz="1800" dirty="0" smtClean="0"/>
              <a:t>vol. 6052</a:t>
            </a:r>
            <a:r>
              <a:rPr lang="en-US" altLang="zh-CN" sz="1800" dirty="0"/>
              <a:t>, 2010, pp. 175–191.</a:t>
            </a:r>
          </a:p>
          <a:p>
            <a:pPr marL="0" indent="0">
              <a:buNone/>
            </a:pP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5939667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Question?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36610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Related Works</a:t>
            </a:r>
            <a:endParaRPr lang="zh-CN" altLang="en-US" b="1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/>
          </a:bodyPr>
          <a:lstStyle/>
          <a:p>
            <a:r>
              <a:rPr lang="en-US" altLang="zh-CN" sz="2400" dirty="0" err="1" smtClean="0"/>
              <a:t>Alrwais</a:t>
            </a:r>
            <a:r>
              <a:rPr lang="en-US" altLang="zh-CN" sz="2400" dirty="0" smtClean="0"/>
              <a:t> et al. studied domain parking form the point of view of advertiser and domain owner: hiding clicks, click </a:t>
            </a:r>
            <a:r>
              <a:rPr lang="en-US" altLang="zh-CN" sz="2400" dirty="0" smtClean="0"/>
              <a:t>fraud[1]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 - only focus on the abuse against advertiser.</a:t>
            </a:r>
            <a:endParaRPr lang="en-US" altLang="zh-CN" sz="2000" dirty="0"/>
          </a:p>
          <a:p>
            <a:endParaRPr lang="en-US" altLang="zh-CN" sz="2400" dirty="0" smtClean="0"/>
          </a:p>
          <a:p>
            <a:r>
              <a:rPr lang="en-US" altLang="zh-CN" sz="2400" dirty="0" err="1" smtClean="0"/>
              <a:t>Almishar</a:t>
            </a:r>
            <a:r>
              <a:rPr lang="en-US" altLang="zh-CN" sz="2400" dirty="0" smtClean="0"/>
              <a:t> et al. developed  a classifier for “ads-portal” domains in 2008: tyopsquatting </a:t>
            </a:r>
            <a:r>
              <a:rPr lang="en-US" altLang="zh-CN" sz="2400" dirty="0" smtClean="0"/>
              <a:t>abuse [2]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1800" dirty="0" smtClean="0"/>
              <a:t>      - did not incorporate HAR features</a:t>
            </a:r>
          </a:p>
          <a:p>
            <a:pPr marL="0" indent="0">
              <a:buNone/>
            </a:pPr>
            <a:r>
              <a:rPr lang="en-US" altLang="zh-CN" sz="1800" dirty="0"/>
              <a:t> </a:t>
            </a:r>
            <a:r>
              <a:rPr lang="en-US" altLang="zh-CN" sz="1800" dirty="0" smtClean="0"/>
              <a:t>     - did not take into account redirection, no in-depth frame analysis </a:t>
            </a:r>
          </a:p>
          <a:p>
            <a:pPr marL="0" indent="0">
              <a:buNone/>
            </a:pPr>
            <a:endParaRPr lang="en-US" altLang="zh-CN" sz="2400" dirty="0" smtClean="0"/>
          </a:p>
          <a:p>
            <a:r>
              <a:rPr lang="en-US" altLang="zh-CN" sz="2400" dirty="0" smtClean="0"/>
              <a:t>Typosquatting </a:t>
            </a:r>
            <a:r>
              <a:rPr lang="en-US" altLang="zh-CN" sz="2400" dirty="0" smtClean="0"/>
              <a:t>research 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dirty="0" smtClean="0"/>
              <a:t>     -</a:t>
            </a:r>
            <a:r>
              <a:rPr lang="en-US" altLang="zh-CN" sz="1800" dirty="0" smtClean="0"/>
              <a:t>51% of all the possible tyopsquatting domains of websites in the Alexa top 10,000 </a:t>
            </a:r>
          </a:p>
          <a:p>
            <a:pPr marL="0" indent="0">
              <a:buNone/>
            </a:pPr>
            <a:r>
              <a:rPr lang="en-US" altLang="zh-CN" sz="1800" dirty="0"/>
              <a:t> </a:t>
            </a:r>
            <a:r>
              <a:rPr lang="en-US" altLang="zh-CN" sz="1800" dirty="0" smtClean="0"/>
              <a:t>       were registered and active in </a:t>
            </a:r>
            <a:r>
              <a:rPr lang="en-US" altLang="zh-CN" sz="1800" dirty="0" smtClean="0"/>
              <a:t>2006.  [3]</a:t>
            </a:r>
            <a:endParaRPr lang="en-US" altLang="zh-CN" sz="1800" dirty="0" smtClean="0"/>
          </a:p>
          <a:p>
            <a:pPr marL="0" indent="0">
              <a:buNone/>
            </a:pPr>
            <a:r>
              <a:rPr lang="en-US" altLang="zh-CN" sz="1800" dirty="0"/>
              <a:t> </a:t>
            </a:r>
            <a:r>
              <a:rPr lang="en-US" altLang="zh-CN" sz="1800" dirty="0" smtClean="0"/>
              <a:t>     - 63% of tyopsquatting domains  were using Google PPC ads</a:t>
            </a:r>
            <a:r>
              <a:rPr lang="en-US" altLang="zh-CN" sz="1800" dirty="0" smtClean="0"/>
              <a:t>. [4]</a:t>
            </a:r>
            <a:endParaRPr lang="en-US" altLang="zh-CN" sz="1800" dirty="0" smtClean="0"/>
          </a:p>
        </p:txBody>
      </p:sp>
    </p:spTree>
    <p:extLst>
      <p:ext uri="{BB962C8B-B14F-4D97-AF65-F5344CB8AC3E}">
        <p14:creationId xmlns:p14="http://schemas.microsoft.com/office/powerpoint/2010/main" val="27463553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Contributions:</a:t>
            </a:r>
            <a:endParaRPr lang="zh-CN" altLang="en-US" b="1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2400" dirty="0" smtClean="0"/>
              <a:t>Study of domain parking services, mapping out the entire ecosystem</a:t>
            </a:r>
            <a:r>
              <a:rPr lang="en-US" altLang="zh-CN" sz="2400" dirty="0" smtClean="0"/>
              <a:t>:</a:t>
            </a:r>
          </a:p>
          <a:p>
            <a:pPr lvl="1"/>
            <a:r>
              <a:rPr lang="en-US" altLang="zh-CN" sz="2000" dirty="0" smtClean="0"/>
              <a:t> </a:t>
            </a:r>
            <a:r>
              <a:rPr lang="en-US" altLang="zh-CN" sz="2000" dirty="0" smtClean="0"/>
              <a:t>focus on everyday web users</a:t>
            </a:r>
          </a:p>
          <a:p>
            <a:endParaRPr lang="en-US" altLang="zh-CN" sz="2400" dirty="0" smtClean="0"/>
          </a:p>
          <a:p>
            <a:r>
              <a:rPr lang="en-US" altLang="zh-CN" sz="2400" dirty="0" smtClean="0"/>
              <a:t>Parked pages expose the user to a series of dangers</a:t>
            </a:r>
            <a:r>
              <a:rPr lang="en-US" altLang="zh-CN" sz="2400" dirty="0" smtClean="0"/>
              <a:t>:</a:t>
            </a:r>
          </a:p>
          <a:p>
            <a:pPr lvl="1"/>
            <a:r>
              <a:rPr lang="en-US" altLang="zh-CN" sz="2000" dirty="0" smtClean="0"/>
              <a:t> </a:t>
            </a:r>
            <a:r>
              <a:rPr lang="en-US" altLang="zh-CN" sz="2000" dirty="0" smtClean="0"/>
              <a:t>malware, scams and inappropriate content</a:t>
            </a:r>
          </a:p>
          <a:p>
            <a:endParaRPr lang="en-US" altLang="zh-CN" sz="2400" dirty="0"/>
          </a:p>
          <a:p>
            <a:r>
              <a:rPr lang="en-US" altLang="zh-CN" sz="2400" dirty="0" smtClean="0"/>
              <a:t>Present of an large number of tyopsquatting domains and demonstrate the lack of control</a:t>
            </a:r>
          </a:p>
          <a:p>
            <a:endParaRPr lang="en-US" altLang="zh-CN" sz="2400" dirty="0"/>
          </a:p>
          <a:p>
            <a:r>
              <a:rPr lang="en-US" altLang="zh-CN" sz="2400" dirty="0" smtClean="0"/>
              <a:t>Propose a classifier for detecting parked pages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050528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8907" y="2573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b="1" dirty="0" smtClean="0"/>
              <a:t>Domain Parking Ecosystem</a:t>
            </a:r>
            <a:endParaRPr lang="zh-CN" alt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9" y="838200"/>
            <a:ext cx="9115301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57292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Domain Parking Ecosystem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410200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How do users end up on parked domains?</a:t>
            </a:r>
          </a:p>
          <a:p>
            <a:pPr lvl="1"/>
            <a:r>
              <a:rPr lang="en-US" altLang="zh-CN" sz="2400" dirty="0" smtClean="0"/>
              <a:t>Typosquatting: wikip</a:t>
            </a:r>
            <a:r>
              <a:rPr lang="en-US" altLang="zh-CN" sz="2400" u="sng" dirty="0" smtClean="0"/>
              <a:t>de</a:t>
            </a:r>
            <a:r>
              <a:rPr lang="en-US" altLang="zh-CN" sz="2400" dirty="0" smtClean="0"/>
              <a:t>ia.org </a:t>
            </a:r>
            <a:r>
              <a:rPr lang="en-US" altLang="zh-CN" sz="2400" dirty="0" smtClean="0">
                <a:sym typeface="Wingdings" panose="05000000000000000000" pitchFamily="2" charset="2"/>
              </a:rPr>
              <a:t> wikip</a:t>
            </a:r>
            <a:r>
              <a:rPr lang="en-US" altLang="zh-CN" sz="2400" u="sng" dirty="0" smtClean="0">
                <a:sym typeface="Wingdings" panose="05000000000000000000" pitchFamily="2" charset="2"/>
              </a:rPr>
              <a:t>ed</a:t>
            </a:r>
            <a:r>
              <a:rPr lang="en-US" altLang="zh-CN" sz="2400" dirty="0" smtClean="0">
                <a:sym typeface="Wingdings" panose="05000000000000000000" pitchFamily="2" charset="2"/>
              </a:rPr>
              <a:t>ia.org</a:t>
            </a:r>
            <a:endParaRPr lang="en-US" altLang="zh-CN" sz="2400" dirty="0" smtClean="0"/>
          </a:p>
          <a:p>
            <a:pPr lvl="1"/>
            <a:r>
              <a:rPr lang="en-US" altLang="zh-CN" sz="2400" dirty="0" smtClean="0"/>
              <a:t>“guess” domain name</a:t>
            </a:r>
          </a:p>
          <a:p>
            <a:pPr marL="457200" lvl="1" indent="0">
              <a:buNone/>
            </a:pPr>
            <a:endParaRPr lang="en-US" altLang="zh-CN" sz="2000" dirty="0" smtClean="0"/>
          </a:p>
          <a:p>
            <a:r>
              <a:rPr lang="en-US" altLang="zh-CN" b="1" dirty="0" smtClean="0"/>
              <a:t>Gather Parked Domains</a:t>
            </a:r>
          </a:p>
          <a:p>
            <a:pPr lvl="1"/>
            <a:r>
              <a:rPr lang="en-US" altLang="zh-CN" sz="2400" dirty="0" smtClean="0"/>
              <a:t>a survey amongst Domainers, the top results of Alexa.com and Google.com when querying for domain parking, and a thread from a popular domaining forum </a:t>
            </a:r>
            <a:r>
              <a:rPr lang="en-US" altLang="zh-CN" sz="2400" dirty="0" smtClean="0">
                <a:sym typeface="Wingdings" panose="05000000000000000000" pitchFamily="2" charset="2"/>
              </a:rPr>
              <a:t> collection  of 15 services</a:t>
            </a:r>
          </a:p>
          <a:p>
            <a:pPr lvl="1"/>
            <a:r>
              <a:rPr lang="en-US" altLang="zh-CN" sz="2400" dirty="0" smtClean="0">
                <a:sym typeface="Wingdings" panose="05000000000000000000" pitchFamily="2" charset="2"/>
              </a:rPr>
              <a:t>Search the record of DNS Census dataset (2.5 billion DNS records)</a:t>
            </a:r>
          </a:p>
          <a:p>
            <a:pPr lvl="1"/>
            <a:r>
              <a:rPr lang="en-US" altLang="zh-CN" sz="2400" dirty="0" smtClean="0">
                <a:sym typeface="Wingdings" panose="05000000000000000000" pitchFamily="2" charset="2"/>
              </a:rPr>
              <a:t>Match the configurations of 15 services</a:t>
            </a:r>
          </a:p>
          <a:p>
            <a:pPr lvl="1"/>
            <a:r>
              <a:rPr lang="en-US" altLang="zh-CN" sz="2400" dirty="0" smtClean="0">
                <a:sym typeface="Wingdings" panose="05000000000000000000" pitchFamily="2" charset="2"/>
              </a:rPr>
              <a:t>Total 8,064,914 actively parked domains from the 15 services</a:t>
            </a:r>
            <a:endParaRPr lang="en-US" altLang="zh-CN" sz="2400" dirty="0" smtClean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590592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761" y="0"/>
            <a:ext cx="8229600" cy="1143000"/>
          </a:xfrm>
        </p:spPr>
        <p:txBody>
          <a:bodyPr/>
          <a:lstStyle/>
          <a:p>
            <a:pPr algn="l"/>
            <a:r>
              <a:rPr lang="en-US" altLang="zh-CN" b="1" dirty="0" smtClean="0"/>
              <a:t>Domain Parking Ecosystem</a:t>
            </a:r>
            <a:endParaRPr lang="zh-CN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14400"/>
            <a:ext cx="9134104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71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Domain Parking Ecosystem</a:t>
            </a:r>
            <a:endParaRPr lang="zh-CN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2999"/>
            <a:ext cx="9144000" cy="570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91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</TotalTime>
  <Words>1565</Words>
  <Application>Microsoft Office PowerPoint</Application>
  <PresentationFormat>全屏显示(4:3)</PresentationFormat>
  <Paragraphs>262</Paragraphs>
  <Slides>33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34" baseType="lpstr">
      <vt:lpstr>Office 主题​​</vt:lpstr>
      <vt:lpstr>Parking Sensors: Analyzing and Detecting Parked Domains </vt:lpstr>
      <vt:lpstr>Motivation</vt:lpstr>
      <vt:lpstr>Outline</vt:lpstr>
      <vt:lpstr>Related Works</vt:lpstr>
      <vt:lpstr>Contributions:</vt:lpstr>
      <vt:lpstr>Domain Parking Ecosystem</vt:lpstr>
      <vt:lpstr>Domain Parking Ecosystem</vt:lpstr>
      <vt:lpstr>Domain Parking Ecosystem</vt:lpstr>
      <vt:lpstr>Domain Parking Ecosystem</vt:lpstr>
      <vt:lpstr>Domain Parking Ecosystem</vt:lpstr>
      <vt:lpstr>Analysis of Parked Domains</vt:lpstr>
      <vt:lpstr>Analysis of Parked Domains</vt:lpstr>
      <vt:lpstr>Analysis of Parked Domains</vt:lpstr>
      <vt:lpstr>Analysis of Parked Domains</vt:lpstr>
      <vt:lpstr>Analysis of Parked Domains</vt:lpstr>
      <vt:lpstr>Analysis of Parked Domains</vt:lpstr>
      <vt:lpstr>Analysis of Parked Domains</vt:lpstr>
      <vt:lpstr>Analysis of Parked Domains</vt:lpstr>
      <vt:lpstr>Analysis of Parked Domains</vt:lpstr>
      <vt:lpstr>Detecting Parked Domains</vt:lpstr>
      <vt:lpstr>Detecting Parked Domains</vt:lpstr>
      <vt:lpstr>Detecting Parked Domains</vt:lpstr>
      <vt:lpstr>Detecting Parked Domains</vt:lpstr>
      <vt:lpstr>Detecting Parked Domains</vt:lpstr>
      <vt:lpstr>Detecting Parked Domains</vt:lpstr>
      <vt:lpstr>Detecting Parked Domains</vt:lpstr>
      <vt:lpstr>Detecting Parked Domains</vt:lpstr>
      <vt:lpstr>Detecting Parked Domains</vt:lpstr>
      <vt:lpstr>Discussion</vt:lpstr>
      <vt:lpstr>Conclusion</vt:lpstr>
      <vt:lpstr>Quiz</vt:lpstr>
      <vt:lpstr>References List</vt:lpstr>
      <vt:lpstr>Question?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Parking Sensors: Analyzing and Detecting Parked Domains</dc:title>
  <dc:creator>YY</dc:creator>
  <cp:lastModifiedBy>YY</cp:lastModifiedBy>
  <cp:revision>49</cp:revision>
  <dcterms:created xsi:type="dcterms:W3CDTF">2015-10-13T02:17:32Z</dcterms:created>
  <dcterms:modified xsi:type="dcterms:W3CDTF">2015-10-19T12:52:08Z</dcterms:modified>
</cp:coreProperties>
</file>